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Default Extension="svg" ContentType="image/sv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Override PartName="/ppt/theme/themeOverride3.xml" ContentType="application/vnd.openxmlformats-officedocument.themeOverride+xml"/>
  <Override PartName="/ppt/theme/themeOverride4.xml" ContentType="application/vnd.openxmlformats-officedocument.themeOverr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9" r:id="rId3"/>
    <p:sldId id="377" r:id="rId4"/>
    <p:sldId id="263" r:id="rId5"/>
    <p:sldId id="378" r:id="rId6"/>
    <p:sldId id="379" r:id="rId7"/>
    <p:sldId id="279" r:id="rId8"/>
    <p:sldId id="380" r:id="rId9"/>
    <p:sldId id="280" r:id="rId10"/>
    <p:sldId id="381" r:id="rId11"/>
  </p:sldIdLst>
  <p:sldSz cx="12192000" cy="6858000"/>
  <p:notesSz cx="6858000" cy="9144000"/>
  <p:embeddedFontLst>
    <p:embeddedFont>
      <p:font typeface="方正黑体简体" charset="-122"/>
      <p:regular r:id="rId14"/>
    </p:embeddedFont>
    <p:embeddedFont>
      <p:font typeface="Calibri" pitchFamily="34" charset="0"/>
      <p:regular r:id="rId15"/>
      <p:bold r:id="rId16"/>
      <p:italic r:id="rId17"/>
      <p:boldItalic r:id="rId18"/>
    </p:embeddedFont>
    <p:embeddedFont>
      <p:font typeface="宋体" pitchFamily="2" charset="-122"/>
      <p:regular r:id="rId19"/>
    </p:embeddedFont>
    <p:embeddedFont>
      <p:font typeface="Abadi" charset="0"/>
      <p:regular r:id="rId20"/>
    </p:embeddedFont>
  </p:embeddedFontLst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C" initials="P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8BFA88-DCFB-EDE9-7417-A9C511B0E987}" v="28" dt="2024-06-10T17:19:28.253"/>
    <p1510:client id="{3B9229E9-8F5D-765F-1F09-AC600A9D2696}" v="2418" dt="2024-06-11T08:15:21.773"/>
    <p1510:client id="{8F69A3C2-62CF-E3C6-BB92-0F546D51C6B4}" v="249" dt="2024-06-12T11:05:10.360"/>
    <p1510:client id="{CCF25522-E3F3-16E6-7C3A-4655E305D69C}" v="46" dt="2024-06-11T17:47:00.04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21" autoAdjust="0"/>
    <p:restoredTop sz="94660"/>
  </p:normalViewPr>
  <p:slideViewPr>
    <p:cSldViewPr snapToGrid="0">
      <p:cViewPr>
        <p:scale>
          <a:sx n="1" d="2"/>
          <a:sy n="1" d="2"/>
        </p:scale>
        <p:origin x="-52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pPr/>
              <a:t>2024/6/15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=""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fld id="{A2742F66-9E1F-4790-ADCF-37A0788E06FD}" type="datetimeFigureOut">
              <a:rPr lang="zh-CN" altLang="en-US" smtClean="0"/>
              <a:pPr/>
              <a:t>2024/6/15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方正黑体简体" panose="02010601030101010101" pitchFamily="2" charset="-122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fld id="{9BB10E30-2FC7-426F-928E-F3CCFED17A2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方正黑体简体" panose="02010601030101010101" pitchFamily="2" charset="-122"/>
        <a:ea typeface="方正黑体简体" panose="02010601030101010101" pitchFamily="2" charset="-122"/>
        <a:cs typeface="方正黑体简体" panose="02010601030101010101" pitchFamily="2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方正黑体简体" panose="02010601030101010101" pitchFamily="2" charset="-122"/>
        <a:ea typeface="方正黑体简体" panose="02010601030101010101" pitchFamily="2" charset="-122"/>
        <a:cs typeface="方正黑体简体" panose="02010601030101010101" pitchFamily="2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方正黑体简体" panose="02010601030101010101" pitchFamily="2" charset="-122"/>
        <a:ea typeface="方正黑体简体" panose="02010601030101010101" pitchFamily="2" charset="-122"/>
        <a:cs typeface="方正黑体简体" panose="02010601030101010101" pitchFamily="2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方正黑体简体" panose="02010601030101010101" pitchFamily="2" charset="-122"/>
        <a:ea typeface="方正黑体简体" panose="02010601030101010101" pitchFamily="2" charset="-122"/>
        <a:cs typeface="方正黑体简体" panose="02010601030101010101" pitchFamily="2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方正黑体简体" panose="02010601030101010101" pitchFamily="2" charset="-122"/>
        <a:ea typeface="方正黑体简体" panose="02010601030101010101" pitchFamily="2" charset="-122"/>
        <a:cs typeface="方正黑体简体" panose="02010601030101010101" pitchFamily="2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00F1A-4DC6-473D-8551-DD59A1B2DB0C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00F1A-4DC6-473D-8551-DD59A1B2DB0C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00F1A-4DC6-473D-8551-DD59A1B2DB0C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300F1A-4DC6-473D-8551-DD59A1B2DB0C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en-US"/>
              <a:t>Click here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en-US"/>
              <a:t>Click here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t"/>
          <a:lstStyle>
            <a:lvl1pPr>
              <a:defRPr sz="6000"/>
            </a:lvl1pPr>
          </a:lstStyle>
          <a:p>
            <a:r>
              <a:rPr lang="en-US" altLang="en-US"/>
              <a:t>Click here to edit master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en-US"/>
              <a:t>Click here to edit master text styles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t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tIns="60198" bIns="60198" anchor="t"/>
          <a:lstStyle>
            <a:lvl1pPr>
              <a:defRPr sz="3200"/>
            </a:lvl1pPr>
          </a:lstStyle>
          <a:p>
            <a:r>
              <a:rPr lang="en-US" altLang="en-US" sz="3100"/>
              <a:t>Click here to edit master header styles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en-US"/>
              <a:t>Click here to edit master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tIns="60198" bIns="60198" anchor="t"/>
          <a:lstStyle>
            <a:lvl1pPr>
              <a:defRPr sz="3200"/>
            </a:lvl1pPr>
          </a:lstStyle>
          <a:p>
            <a:r>
              <a:rPr lang="en-US" altLang="en-US" sz="3100"/>
              <a:t>Click here to edit master header styles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en-US"/>
              <a:t>Click here to edit master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altLang="en-US"/>
              <a:t>Click here to edit master header styles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en-US"/>
              <a:t>Click here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fld id="{D997B5FA-0921-464F-AAE1-844C04324D75}" type="datetimeFigureOut">
              <a:rPr lang="en-US" altLang="en-US" smtClean="0"/>
              <a:pPr/>
              <a:t>6/15/2024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</a:lstStyle>
          <a:p>
            <a:fld id="{565CE74E-AB26-4998-AD42-012C4C1AD076}" type="slidenum">
              <a:rPr lang="en-US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方正黑体简体" panose="02010601030101010101" pitchFamily="2" charset="-122"/>
          <a:ea typeface="方正黑体简体" panose="02010601030101010101" pitchFamily="2" charset="-122"/>
          <a:cs typeface="方正黑体简体" panose="02010601030101010101" pitchFamily="2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badi" panose="020B0604020104020204" pitchFamily="34" charset="0"/>
          <a:ea typeface="方正黑体简体" panose="02010601030101010101" pitchFamily="2" charset="-122"/>
          <a:cs typeface="方正黑体简体" panose="02010601030101010101" pitchFamily="2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badi" panose="020B0604020104020204" pitchFamily="34" charset="0"/>
          <a:ea typeface="方正黑体简体" panose="02010601030101010101" pitchFamily="2" charset="-122"/>
          <a:cs typeface="方正黑体简体" panose="02010601030101010101" pitchFamily="2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badi" panose="020B0604020104020204" pitchFamily="34" charset="0"/>
          <a:ea typeface="方正黑体简体" panose="02010601030101010101" pitchFamily="2" charset="-122"/>
          <a:cs typeface="方正黑体简体" panose="02010601030101010101" pitchFamily="2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" panose="020B0604020104020204" pitchFamily="34" charset="0"/>
          <a:ea typeface="方正黑体简体" panose="02010601030101010101" pitchFamily="2" charset="-122"/>
          <a:cs typeface="方正黑体简体" panose="02010601030101010101" pitchFamily="2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badi" panose="020B0604020104020204" pitchFamily="34" charset="0"/>
          <a:ea typeface="方正黑体简体" panose="02010601030101010101" pitchFamily="2" charset="-122"/>
          <a:cs typeface="方正黑体简体" panose="02010601030101010101" pitchFamily="2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gif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on a track with a baton&#10;&#10;Автоматически созданное описание">
            <a:extLst>
              <a:ext uri="{FF2B5EF4-FFF2-40B4-BE49-F238E27FC236}">
                <a16:creationId xmlns="" xmlns:a16="http://schemas.microsoft.com/office/drawing/2014/main" id="{30EFBF0C-6E65-2748-CA73-CCD3386575F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6034" y="0"/>
            <a:ext cx="12198034" cy="6879662"/>
          </a:xfrm>
          <a:prstGeom prst="rect">
            <a:avLst/>
          </a:prstGeom>
        </p:spPr>
      </p:pic>
      <p:sp>
        <p:nvSpPr>
          <p:cNvPr id="24" name="Text Placeholder 5"/>
          <p:cNvSpPr txBox="1"/>
          <p:nvPr/>
        </p:nvSpPr>
        <p:spPr>
          <a:xfrm>
            <a:off x="2362200" y="2190750"/>
            <a:ext cx="7486650" cy="2705100"/>
          </a:xfrm>
          <a:prstGeom prst="roundRect">
            <a:avLst>
              <a:gd name="adj" fmla="val 10710"/>
            </a:avLst>
          </a:prstGeom>
          <a:solidFill>
            <a:schemeClr val="bg1">
              <a:lumMod val="65000"/>
              <a:alpha val="30000"/>
            </a:schemeClr>
          </a:solidFill>
        </p:spPr>
        <p:txBody>
          <a:bodyPr lIns="68580" tIns="49530" rIns="68580" bIns="49530" anchor="t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4000"/>
              </a:lnSpc>
              <a:spcBef>
                <a:spcPct val="0"/>
              </a:spcBef>
            </a:pPr>
            <a:endParaRPr lang="en-US" altLang="zh-CN" sz="1800">
              <a:solidFill>
                <a:schemeClr val="bg1"/>
              </a:solidFill>
              <a:effectLst/>
              <a:latin typeface="Source Han Sans SC"/>
              <a:ea typeface="Source Han Sans SC"/>
              <a:cs typeface="方正黑体简体" panose="02010601030101010101" pitchFamily="2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0" y="0"/>
            <a:ext cx="12188190" cy="6885305"/>
          </a:xfrm>
          <a:prstGeom prst="rect">
            <a:avLst/>
          </a:prstGeom>
          <a:gradFill>
            <a:gsLst>
              <a:gs pos="9000">
                <a:srgbClr val="181818">
                  <a:alpha val="29000"/>
                </a:srgbClr>
              </a:gs>
              <a:gs pos="78000">
                <a:srgbClr val="FAFAFA">
                  <a:alpha val="0"/>
                </a:srgbClr>
              </a:gs>
              <a:gs pos="27000">
                <a:srgbClr val="FAFAFA">
                  <a:alpha val="0"/>
                </a:srgbClr>
              </a:gs>
              <a:gs pos="95000">
                <a:schemeClr val="tx1">
                  <a:alpha val="3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1486071" y="800133"/>
            <a:ext cx="9048749" cy="4064993"/>
            <a:chOff x="2787" y="2456"/>
            <a:chExt cx="14250" cy="6401"/>
          </a:xfrm>
        </p:grpSpPr>
        <p:sp>
          <p:nvSpPr>
            <p:cNvPr id="10" name="文本框 9"/>
            <p:cNvSpPr txBox="1"/>
            <p:nvPr/>
          </p:nvSpPr>
          <p:spPr>
            <a:xfrm>
              <a:off x="4300" y="4786"/>
              <a:ext cx="11503" cy="4071"/>
            </a:xfrm>
            <a:prstGeom prst="rect">
              <a:avLst/>
            </a:prstGeom>
            <a:noFill/>
          </p:spPr>
          <p:txBody>
            <a:bodyPr wrap="none" lIns="91440" tIns="45720" rIns="91440" bIns="45720" rtlCol="0" anchor="ctr">
              <a:spAutoFit/>
            </a:bodyPr>
            <a:lstStyle/>
            <a:p>
              <a:pPr algn="ctr"/>
              <a:r>
                <a:rPr lang="en-US" altLang="zh-CN" sz="5400" b="1" dirty="0">
                  <a:solidFill>
                    <a:schemeClr val="bg1"/>
                  </a:solidFill>
                  <a:latin typeface="Franklin Gothic"/>
                  <a:ea typeface="宋体"/>
                </a:rPr>
                <a:t>СТУДЕНЧЕСКИЙ</a:t>
              </a:r>
              <a:endParaRPr lang="en-US" dirty="0">
                <a:solidFill>
                  <a:schemeClr val="bg1"/>
                </a:solidFill>
              </a:endParaRPr>
            </a:p>
            <a:p>
              <a:pPr algn="ctr"/>
              <a:r>
                <a:rPr lang="en-US" altLang="zh-CN" sz="5400" b="1" dirty="0">
                  <a:solidFill>
                    <a:schemeClr val="bg1"/>
                  </a:solidFill>
                  <a:latin typeface="Franklin Gothic"/>
                  <a:ea typeface="宋体"/>
                </a:rPr>
                <a:t>СПОРТИВНЫЙ КЛУБ</a:t>
              </a:r>
              <a:endParaRPr lang="en-US" dirty="0">
                <a:solidFill>
                  <a:schemeClr val="bg1"/>
                </a:solidFill>
                <a:latin typeface="Calibri"/>
                <a:ea typeface="宋体"/>
              </a:endParaRPr>
            </a:p>
            <a:p>
              <a:pPr algn="ctr"/>
              <a:r>
                <a:rPr lang="en-US" altLang="zh-CN" sz="5400" b="1" dirty="0">
                  <a:solidFill>
                    <a:schemeClr val="bg1"/>
                  </a:solidFill>
                  <a:latin typeface="Franklin Gothic"/>
                  <a:ea typeface="宋体"/>
                </a:rPr>
                <a:t> "ОЛИМП"</a:t>
              </a:r>
              <a:endParaRPr lang="en-US" dirty="0">
                <a:solidFill>
                  <a:schemeClr val="bg1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2787" y="2456"/>
              <a:ext cx="14250" cy="1922"/>
            </a:xfrm>
            <a:prstGeom prst="rect">
              <a:avLst/>
            </a:prstGeom>
            <a:noFill/>
          </p:spPr>
          <p:txBody>
            <a:bodyPr wrap="square" lIns="91440" tIns="224028" rIns="91440" bIns="224028" rtlCol="0" anchor="ctr">
              <a:spAutoFit/>
            </a:bodyPr>
            <a:lstStyle/>
            <a:p>
              <a:pPr algn="ctr">
                <a:lnSpc>
                  <a:spcPct val="104000"/>
                </a:lnSpc>
              </a:pPr>
              <a:r>
                <a:rPr lang="ru-RU" altLang="en-US" sz="1600" b="1" dirty="0" smtClean="0">
                  <a:solidFill>
                    <a:schemeClr val="bg1"/>
                  </a:solidFill>
                  <a:latin typeface="Franklin Gothic"/>
                </a:rPr>
                <a:t>ГОСУДАРСТВЕННОЕ АВТОНОМНОЕ ПРОФЕССИОНАЛЬНОЕ </a:t>
              </a:r>
              <a:br>
                <a:rPr lang="ru-RU" altLang="en-US" sz="1600" b="1" dirty="0" smtClean="0">
                  <a:solidFill>
                    <a:schemeClr val="bg1"/>
                  </a:solidFill>
                  <a:latin typeface="Franklin Gothic"/>
                </a:rPr>
              </a:br>
              <a:r>
                <a:rPr lang="ru-RU" altLang="en-US" sz="1600" b="1" dirty="0" smtClean="0">
                  <a:solidFill>
                    <a:schemeClr val="bg1"/>
                  </a:solidFill>
                  <a:latin typeface="Franklin Gothic"/>
                </a:rPr>
                <a:t>ОБРАЗОВАТЕЛЬНОЕ УЧРЕЖДЕНИЕ КРАСНОДАРСКОГО КРАЯ </a:t>
              </a:r>
              <a:br>
                <a:rPr lang="ru-RU" altLang="en-US" sz="1600" b="1" dirty="0" smtClean="0">
                  <a:solidFill>
                    <a:schemeClr val="bg1"/>
                  </a:solidFill>
                  <a:latin typeface="Franklin Gothic"/>
                </a:rPr>
              </a:br>
              <a:r>
                <a:rPr lang="ru-RU" altLang="en-US" sz="1600" b="1" dirty="0" smtClean="0">
                  <a:solidFill>
                    <a:schemeClr val="bg1"/>
                  </a:solidFill>
                  <a:latin typeface="Franklin Gothic"/>
                </a:rPr>
                <a:t>«ЛЕНИНГРАДСКИЙ СОЦИАЛЬНО-ПЕДАГОГИЧЕСКИЙ КОЛЛЕДЖ»</a:t>
              </a:r>
              <a:endParaRPr lang="en-US" altLang="en-US" sz="1600" b="1" dirty="0">
                <a:solidFill>
                  <a:schemeClr val="bg1"/>
                </a:solidFill>
                <a:latin typeface="Franklin Gothic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="" xmlns:a16="http://schemas.microsoft.com/office/drawing/2014/main" id="{C3FBFD67-7FD3-4B1F-8C3B-62342F358570}"/>
              </a:ext>
            </a:extLst>
          </p:cNvPr>
          <p:cNvSpPr/>
          <p:nvPr/>
        </p:nvSpPr>
        <p:spPr>
          <a:xfrm>
            <a:off x="3810" y="0"/>
            <a:ext cx="12188190" cy="6885305"/>
          </a:xfrm>
          <a:prstGeom prst="rect">
            <a:avLst/>
          </a:prstGeom>
          <a:gradFill>
            <a:gsLst>
              <a:gs pos="9000">
                <a:srgbClr val="181818">
                  <a:alpha val="29000"/>
                </a:srgbClr>
              </a:gs>
              <a:gs pos="78000">
                <a:srgbClr val="FAFAFA">
                  <a:alpha val="0"/>
                </a:srgbClr>
              </a:gs>
              <a:gs pos="27000">
                <a:srgbClr val="FAFAFA">
                  <a:alpha val="0"/>
                </a:srgbClr>
              </a:gs>
              <a:gs pos="95000">
                <a:schemeClr val="tx1">
                  <a:alpha val="3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Рисунок 5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B4D2DB1F-ED0A-55DD-99D8-F4E14062627C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pic>
        <p:nvPicPr>
          <p:cNvPr id="1026" name="Picture 2" descr="C:\Users\Sh\Desktop\logo.gif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19751" y="0"/>
            <a:ext cx="1314450" cy="915421"/>
          </a:xfrm>
          <a:prstGeom prst="rect">
            <a:avLst/>
          </a:prstGeom>
          <a:noFill/>
        </p:spPr>
      </p:pic>
    </p:spTree>
    <p:custDataLst>
      <p:tags r:id="rId2"/>
    </p:custData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Picture background">
            <a:extLst>
              <a:ext uri="{FF2B5EF4-FFF2-40B4-BE49-F238E27FC236}">
                <a16:creationId xmlns="" xmlns:a16="http://schemas.microsoft.com/office/drawing/2014/main" id="{3A7E0B29-21D3-512D-45E8-050BED0E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491"/>
            <a:ext cx="12192000" cy="6855509"/>
          </a:xfrm>
          <a:prstGeom prst="rect">
            <a:avLst/>
          </a:prstGeom>
        </p:spPr>
      </p:pic>
      <p:sp>
        <p:nvSpPr>
          <p:cNvPr id="22" name="Прямоугольник: скругленные углы 5">
            <a:extLst>
              <a:ext uri="{FF2B5EF4-FFF2-40B4-BE49-F238E27FC236}">
                <a16:creationId xmlns="" xmlns:a16="http://schemas.microsoft.com/office/drawing/2014/main" id="{1BBD9F16-B611-32A2-1F00-A63F8C03302C}"/>
              </a:ext>
            </a:extLst>
          </p:cNvPr>
          <p:cNvSpPr/>
          <p:nvPr/>
        </p:nvSpPr>
        <p:spPr>
          <a:xfrm>
            <a:off x="1619250" y="247650"/>
            <a:ext cx="8096250" cy="1069473"/>
          </a:xfrm>
          <a:prstGeom prst="roundRect">
            <a:avLst/>
          </a:prstGeom>
          <a:solidFill>
            <a:schemeClr val="bg2">
              <a:lumMod val="9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2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CB25A91-7DFE-7B4F-DE0A-3952AC872FC3}"/>
              </a:ext>
            </a:extLst>
          </p:cNvPr>
          <p:cNvSpPr txBox="1"/>
          <p:nvPr/>
        </p:nvSpPr>
        <p:spPr>
          <a:xfrm>
            <a:off x="1634958" y="228600"/>
            <a:ext cx="8747292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6000" b="1" dirty="0">
                <a:latin typeface="Franklin Gothic"/>
              </a:rPr>
              <a:t>СВЕДЕНИЯ О КЛУБЕ</a:t>
            </a:r>
            <a:endParaRPr lang="ru-RU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="" xmlns:a16="http://schemas.microsoft.com/office/drawing/2014/main" id="{B0634958-3448-EF36-EDD5-D3ED215A8100}"/>
              </a:ext>
            </a:extLst>
          </p:cNvPr>
          <p:cNvSpPr/>
          <p:nvPr/>
        </p:nvSpPr>
        <p:spPr>
          <a:xfrm>
            <a:off x="815707" y="1406984"/>
            <a:ext cx="10641263" cy="815473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790950" y="2419350"/>
            <a:ext cx="4857750" cy="55245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Группа со сплошной заливкой">
            <a:extLst>
              <a:ext uri="{FF2B5EF4-FFF2-40B4-BE49-F238E27FC236}">
                <a16:creationId xmlns="" xmlns:a16="http://schemas.microsoft.com/office/drawing/2014/main" id="{D943DF92-9675-209A-839F-3C4798B207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6379" y="1354221"/>
            <a:ext cx="914400" cy="9144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0BEBF45-D853-265F-47D0-C28B7B3DB82F}"/>
              </a:ext>
            </a:extLst>
          </p:cNvPr>
          <p:cNvSpPr txBox="1"/>
          <p:nvPr/>
        </p:nvSpPr>
        <p:spPr>
          <a:xfrm>
            <a:off x="1676399" y="1542716"/>
            <a:ext cx="977498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>
                <a:latin typeface="Calibri"/>
              </a:rPr>
              <a:t>КОЛИЧЕСТВО УЧАСТНИКОВ КЛУБА "ОЛИМП" - 247 СТУДЕНТОВ</a:t>
            </a:r>
            <a:endParaRPr lang="ru-RU" b="1" dirty="0"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C4526D03-4CD4-6BDB-233C-74474ADEA304}"/>
              </a:ext>
            </a:extLst>
          </p:cNvPr>
          <p:cNvSpPr txBox="1"/>
          <p:nvPr/>
        </p:nvSpPr>
        <p:spPr>
          <a:xfrm>
            <a:off x="3494505" y="2425032"/>
            <a:ext cx="555056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b="1" dirty="0"/>
              <a:t>УЧАСТИЕ В СОРЕВНОВАНИЯХ</a:t>
            </a:r>
            <a:endParaRPr lang="ru-RU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81000" y="4758489"/>
            <a:ext cx="4865437" cy="53340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9A75762A-9283-88DE-F1C1-81C864237E6D}"/>
              </a:ext>
            </a:extLst>
          </p:cNvPr>
          <p:cNvSpPr txBox="1"/>
          <p:nvPr/>
        </p:nvSpPr>
        <p:spPr>
          <a:xfrm>
            <a:off x="482934" y="4788234"/>
            <a:ext cx="501583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ru-RU" sz="2800" dirty="0"/>
              <a:t>муниципальный уровень - 19</a:t>
            </a:r>
            <a:endParaRPr lang="ru-RU" dirty="0"/>
          </a:p>
        </p:txBody>
      </p:sp>
      <p:pic>
        <p:nvPicPr>
          <p:cNvPr id="4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F715E333-DB0E-6B1A-8342-D7BA0A0C85D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sp>
        <p:nvSpPr>
          <p:cNvPr id="18" name="Скругленный прямоугольник 17"/>
          <p:cNvSpPr/>
          <p:nvPr/>
        </p:nvSpPr>
        <p:spPr>
          <a:xfrm>
            <a:off x="6877050" y="4789237"/>
            <a:ext cx="4400550" cy="533400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1449EAB-D2BE-9F61-6265-FF57F0FBB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359" y="4281278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ru-RU" dirty="0">
              <a:latin typeface="+mn-lt"/>
            </a:endParaRPr>
          </a:p>
          <a:p>
            <a:pPr marL="0" indent="0" algn="r">
              <a:buNone/>
            </a:pPr>
            <a:r>
              <a:rPr lang="ru-RU" dirty="0">
                <a:latin typeface="+mn-lt"/>
                <a:ea typeface="方正黑体简体"/>
              </a:rPr>
              <a:t> региональный уровень - 7</a:t>
            </a:r>
            <a:endParaRPr lang="ru-RU" dirty="0">
              <a:latin typeface="+mn-lt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="" xmlns:a16="http://schemas.microsoft.com/office/drawing/2014/main" id="{65ED5E22-06BC-D8CE-D511-8769C429DCC6}"/>
              </a:ext>
            </a:extLst>
          </p:cNvPr>
          <p:cNvCxnSpPr/>
          <p:nvPr/>
        </p:nvCxnSpPr>
        <p:spPr>
          <a:xfrm rot="5400000">
            <a:off x="2671680" y="3131218"/>
            <a:ext cx="1869239" cy="1512303"/>
          </a:xfrm>
          <a:prstGeom prst="straightConnector1">
            <a:avLst/>
          </a:prstGeom>
          <a:ln w="50800">
            <a:solidFill>
              <a:schemeClr val="bg1">
                <a:lumMod val="75000"/>
              </a:schemeClr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="" xmlns:a16="http://schemas.microsoft.com/office/drawing/2014/main" id="{45695364-CE90-FA18-0D50-B8C51836DDAD}"/>
              </a:ext>
            </a:extLst>
          </p:cNvPr>
          <p:cNvCxnSpPr/>
          <p:nvPr/>
        </p:nvCxnSpPr>
        <p:spPr>
          <a:xfrm rot="16200000" flipH="1">
            <a:off x="6463742" y="3137458"/>
            <a:ext cx="1897480" cy="1489964"/>
          </a:xfrm>
          <a:prstGeom prst="straightConnector1">
            <a:avLst/>
          </a:prstGeom>
          <a:ln w="50800">
            <a:solidFill>
              <a:schemeClr val="bg1">
                <a:lumMod val="75000"/>
              </a:schemeClr>
            </a:solidFill>
            <a:tailEnd type="triangle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0834372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 txBox="1"/>
          <p:nvPr/>
        </p:nvSpPr>
        <p:spPr>
          <a:xfrm>
            <a:off x="5428352" y="2152649"/>
            <a:ext cx="6154048" cy="2158007"/>
          </a:xfrm>
          <a:prstGeom prst="rect">
            <a:avLst/>
          </a:prstGeom>
        </p:spPr>
        <p:txBody>
          <a:bodyPr lIns="68580" tIns="34290" rIns="68580" bIns="34290" anchor="ctr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ОБЩИЕ</a:t>
            </a:r>
            <a:r>
              <a:rPr lang="ru-RU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 </a:t>
            </a: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СВЕДЕНИЯ</a:t>
            </a:r>
            <a:endParaRPr lang="ru-RU" altLang="zh-CN" sz="4600" b="1" dirty="0" smtClean="0">
              <a:solidFill>
                <a:schemeClr val="accent6">
                  <a:lumMod val="50000"/>
                </a:schemeClr>
              </a:solidFill>
              <a:latin typeface="Source Han Sans SC"/>
              <a:ea typeface="方正黑体简体"/>
              <a:cs typeface="方正黑体简体" panose="02010601030101010101" pitchFamily="2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ru-RU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О КЛУБЕ</a:t>
            </a: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 </a:t>
            </a:r>
            <a:endParaRPr lang="zh-CN" altLang="zh-CN" sz="4600" b="1" dirty="0">
              <a:solidFill>
                <a:schemeClr val="accent6">
                  <a:lumMod val="50000"/>
                </a:schemeClr>
              </a:solidFill>
              <a:effectLst/>
              <a:latin typeface="Source Han Sans SC"/>
              <a:ea typeface="方正黑体简体"/>
              <a:cs typeface="方正黑体简体" panose="02010601030101010101" pitchFamily="2" charset="-12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0D33855-6AE8-4E1D-D269-8C5E6E60BA0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sp>
        <p:nvSpPr>
          <p:cNvPr id="6" name="矩形 9">
            <a:extLst>
              <a:ext uri="{FF2B5EF4-FFF2-40B4-BE49-F238E27FC236}">
                <a16:creationId xmlns="" xmlns:a16="http://schemas.microsoft.com/office/drawing/2014/main" id="{061DAC70-E40E-8A5B-B998-AD34F59BA93D}"/>
              </a:ext>
            </a:extLst>
          </p:cNvPr>
          <p:cNvSpPr/>
          <p:nvPr/>
        </p:nvSpPr>
        <p:spPr>
          <a:xfrm>
            <a:off x="11277601" y="1482000"/>
            <a:ext cx="914399" cy="3841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  <p:pic>
        <p:nvPicPr>
          <p:cNvPr id="10" name="Picture 9" descr="A building with trees and flags&#10;&#10;Автоматически созданное описание">
            <a:extLst>
              <a:ext uri="{FF2B5EF4-FFF2-40B4-BE49-F238E27FC236}">
                <a16:creationId xmlns="" xmlns:a16="http://schemas.microsoft.com/office/drawing/2014/main" id="{1E3AB5E3-54EC-E565-4AA2-FE2DA04647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020" y="1485588"/>
            <a:ext cx="5483725" cy="3913559"/>
          </a:xfrm>
          <a:prstGeom prst="rect">
            <a:avLst/>
          </a:prstGeom>
        </p:spPr>
      </p:pic>
      <p:sp>
        <p:nvSpPr>
          <p:cNvPr id="7" name="矩形 9">
            <a:extLst>
              <a:ext uri="{FF2B5EF4-FFF2-40B4-BE49-F238E27FC236}">
                <a16:creationId xmlns="" xmlns:a16="http://schemas.microsoft.com/office/drawing/2014/main" id="{061DAC70-E40E-8A5B-B998-AD34F59BA93D}"/>
              </a:ext>
            </a:extLst>
          </p:cNvPr>
          <p:cNvSpPr/>
          <p:nvPr/>
        </p:nvSpPr>
        <p:spPr>
          <a:xfrm>
            <a:off x="0" y="1447800"/>
            <a:ext cx="5467350" cy="3971200"/>
          </a:xfrm>
          <a:prstGeom prst="rect">
            <a:avLst/>
          </a:prstGeom>
          <a:solidFill>
            <a:schemeClr val="accent3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баскетбол, спортивная игра, спорт, спортивное оборудование&#10;&#10;Автоматически созданное описание">
            <a:extLst>
              <a:ext uri="{FF2B5EF4-FFF2-40B4-BE49-F238E27FC236}">
                <a16:creationId xmlns="" xmlns:a16="http://schemas.microsoft.com/office/drawing/2014/main" id="{05292BA6-9878-9E33-0FA4-73213586005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10354" y="0"/>
            <a:ext cx="12192000" cy="69288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849E4F0-7FEB-749A-09EA-89849E8F8F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850" y="7109160"/>
            <a:ext cx="11449050" cy="1325563"/>
          </a:xfrm>
        </p:spPr>
        <p:txBody>
          <a:bodyPr>
            <a:noAutofit/>
          </a:bodyPr>
          <a:lstStyle/>
          <a:p>
            <a:pPr algn="ctr"/>
            <a:endParaRPr lang="ru-RU" sz="5400" b="1" dirty="0">
              <a:latin typeface="Franklin Gothic"/>
            </a:endParaRPr>
          </a:p>
        </p:txBody>
      </p:sp>
      <p:graphicFrame>
        <p:nvGraphicFramePr>
          <p:cNvPr id="7" name="Объект 6">
            <a:extLst>
              <a:ext uri="{FF2B5EF4-FFF2-40B4-BE49-F238E27FC236}">
                <a16:creationId xmlns="" xmlns:a16="http://schemas.microsoft.com/office/drawing/2014/main" id="{4C304381-3E23-7B30-5F28-D891EE51EE6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8341831"/>
              </p:ext>
            </p:extLst>
          </p:nvPr>
        </p:nvGraphicFramePr>
        <p:xfrm>
          <a:off x="819150" y="742949"/>
          <a:ext cx="10572750" cy="54717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24250">
                  <a:extLst>
                    <a:ext uri="{9D8B030D-6E8A-4147-A177-3AD203B41FA5}">
                      <a16:colId xmlns="" xmlns:a16="http://schemas.microsoft.com/office/drawing/2014/main" val="1118234428"/>
                    </a:ext>
                  </a:extLst>
                </a:gridCol>
                <a:gridCol w="3524250">
                  <a:extLst>
                    <a:ext uri="{9D8B030D-6E8A-4147-A177-3AD203B41FA5}">
                      <a16:colId xmlns="" xmlns:a16="http://schemas.microsoft.com/office/drawing/2014/main" val="4115639354"/>
                    </a:ext>
                  </a:extLst>
                </a:gridCol>
                <a:gridCol w="3524250">
                  <a:extLst>
                    <a:ext uri="{9D8B030D-6E8A-4147-A177-3AD203B41FA5}">
                      <a16:colId xmlns="" xmlns:a16="http://schemas.microsoft.com/office/drawing/2014/main" val="1881348121"/>
                    </a:ext>
                  </a:extLst>
                </a:gridCol>
              </a:tblGrid>
              <a:tr h="56997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Название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Олимп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976122282"/>
                  </a:ext>
                </a:extLst>
              </a:tr>
              <a:tr h="569978">
                <a:tc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Год создания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2015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59396335"/>
                  </a:ext>
                </a:extLst>
              </a:tr>
              <a:tr h="1481945">
                <a:tc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Местонахождение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РФ, 353740, Краснодарский край Ленинградский район, ст. Ленинградская ул. Красная 152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02317034"/>
                  </a:ext>
                </a:extLst>
              </a:tr>
              <a:tr h="2849893">
                <a:tc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Структура клуба</a:t>
                      </a: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Спортивные секции для</a:t>
                      </a:r>
                      <a:r>
                        <a:rPr lang="ru-RU" sz="2400" b="0" baseline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 юношей и девушек</a:t>
                      </a:r>
                      <a:endParaRPr lang="ru-RU" sz="2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/>
                        <a:buChar char="•"/>
                      </a:pPr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"Волейбол" </a:t>
                      </a: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"Баскетбол"</a:t>
                      </a:r>
                      <a:endParaRPr lang="ru-RU" sz="2400" b="0" i="0" u="none" strike="noStrike" noProof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"Бокс"</a:t>
                      </a:r>
                      <a:endParaRPr lang="ru-RU" sz="2400" b="0" i="0" u="none" strike="noStrike" noProof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"Лёгкая атлетика"</a:t>
                      </a:r>
                      <a:endParaRPr lang="ru-RU" sz="2400" b="0" i="0" u="none" strike="noStrike" noProof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marL="285750" lvl="0" indent="-285750" algn="l">
                        <a:buFont typeface="Arial"/>
                        <a:buChar char="•"/>
                      </a:pPr>
                      <a:r>
                        <a:rPr lang="ru-RU" sz="2400" b="0" dirty="0">
                          <a:ln>
                            <a:solidFill>
                              <a:schemeClr val="tx1"/>
                            </a:solidFill>
                          </a:ln>
                          <a:solidFill>
                            <a:schemeClr val="tx1"/>
                          </a:solidFill>
                        </a:rPr>
                        <a:t>"Настольный теннис"</a:t>
                      </a:r>
                      <a:endParaRPr lang="ru-RU" sz="2400" b="0" i="0" u="none" strike="noStrike" noProof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  <a:latin typeface="Calibri"/>
                      </a:endParaRPr>
                    </a:p>
                    <a:p>
                      <a:pPr lvl="0">
                        <a:buNone/>
                      </a:pPr>
                      <a:endParaRPr lang="ru-RU" sz="2400" b="0" dirty="0">
                        <a:ln>
                          <a:solidFill>
                            <a:schemeClr val="tx1"/>
                          </a:solidFill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  <a:solidFill>
                      <a:schemeClr val="accent4">
                        <a:lumMod val="20000"/>
                        <a:lumOff val="80000"/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50730377"/>
                  </a:ext>
                </a:extLst>
              </a:tr>
            </a:tbl>
          </a:graphicData>
        </a:graphic>
      </p:graphicFrame>
      <p:pic>
        <p:nvPicPr>
          <p:cNvPr id="5" name="Рисунок 4" descr="Изображение выглядит как Графика,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E31D68E1-AC17-8E3A-5D74-C6487EDE748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18329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C305873A-8753-4253-97E4-A5AC789B1A42}"/>
              </a:ext>
            </a:extLst>
          </p:cNvPr>
          <p:cNvSpPr txBox="1"/>
          <p:nvPr/>
        </p:nvSpPr>
        <p:spPr>
          <a:xfrm>
            <a:off x="5537639" y="1743768"/>
            <a:ext cx="6351904" cy="822325"/>
          </a:xfrm>
          <a:prstGeom prst="rect">
            <a:avLst/>
          </a:prstGeom>
        </p:spPr>
        <p:txBody>
          <a:bodyPr lIns="68580" tIns="34290" rIns="68580" bIns="34290" anchor="t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4000"/>
              </a:lnSpc>
              <a:spcBef>
                <a:spcPct val="0"/>
              </a:spcBef>
            </a:pPr>
            <a:endParaRPr lang="zh-CN" altLang="zh-CN" sz="5000" b="1" dirty="0">
              <a:solidFill>
                <a:schemeClr val="accent6">
                  <a:lumMod val="50000"/>
                </a:schemeClr>
              </a:solidFill>
              <a:effectLst/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30D33BBA-BE99-44E0-BF82-3B9E3100CD71}"/>
              </a:ext>
            </a:extLst>
          </p:cNvPr>
          <p:cNvSpPr txBox="1"/>
          <p:nvPr/>
        </p:nvSpPr>
        <p:spPr>
          <a:xfrm>
            <a:off x="5505223" y="861391"/>
            <a:ext cx="7124927" cy="4758359"/>
          </a:xfrm>
          <a:prstGeom prst="rect">
            <a:avLst/>
          </a:prstGeom>
        </p:spPr>
        <p:txBody>
          <a:bodyPr lIns="68580" tIns="34290" rIns="68580" bIns="34290" anchor="ctr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altLang="en-US" sz="4600" b="1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ПЛАН РАБОТЫ</a:t>
            </a:r>
            <a:endParaRPr lang="zh-CN" altLang="zh-CN" sz="4600" b="1" dirty="0">
              <a:solidFill>
                <a:schemeClr val="accent6">
                  <a:lumMod val="50000"/>
                </a:schemeClr>
              </a:solidFill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СТУДЕНЧЕСКОГО </a:t>
            </a:r>
            <a:r>
              <a:rPr lang="en-US" altLang="zh-CN" sz="4600" b="1" dirty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КЛУБА "ОЛИМП" </a:t>
            </a:r>
            <a:endParaRPr lang="en-US" altLang="zh-CN" sz="4600" b="1" dirty="0">
              <a:solidFill>
                <a:schemeClr val="accent6">
                  <a:lumMod val="50000"/>
                </a:schemeClr>
              </a:solidFill>
              <a:latin typeface="Source Han Sans SC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="" xmlns:a16="http://schemas.microsoft.com/office/drawing/2014/main" id="{C6DB6747-2C78-4E11-BB1D-8D690E706423}"/>
              </a:ext>
            </a:extLst>
          </p:cNvPr>
          <p:cNvSpPr txBox="1"/>
          <p:nvPr/>
        </p:nvSpPr>
        <p:spPr>
          <a:xfrm>
            <a:off x="5480967" y="3635785"/>
            <a:ext cx="4098558" cy="778231"/>
          </a:xfrm>
          <a:prstGeom prst="rect">
            <a:avLst/>
          </a:prstGeom>
          <a:noFill/>
        </p:spPr>
        <p:txBody>
          <a:bodyPr wrap="square" lIns="91440" tIns="89611" rIns="91440" bIns="89611" rtlCol="0" anchor="t">
            <a:normAutofit fontScale="95000"/>
          </a:bodyPr>
          <a:lstStyle/>
          <a:p>
            <a:pPr>
              <a:lnSpc>
                <a:spcPct val="128000"/>
              </a:lnSpc>
              <a:defRPr/>
            </a:pPr>
            <a:endParaRPr lang="ru-RU" dirty="0"/>
          </a:p>
        </p:txBody>
      </p:sp>
      <p:pic>
        <p:nvPicPr>
          <p:cNvPr id="3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662CD154-DB4D-E255-3822-5BE5EF0A60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pic>
        <p:nvPicPr>
          <p:cNvPr id="4" name="Picture 3" descr="A building with trees and flags&#10;&#10;Автоматически созданное описание">
            <a:extLst>
              <a:ext uri="{FF2B5EF4-FFF2-40B4-BE49-F238E27FC236}">
                <a16:creationId xmlns="" xmlns:a16="http://schemas.microsoft.com/office/drawing/2014/main" id="{35CB4AEA-958E-A396-B833-79414FE5D8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020" y="1485588"/>
            <a:ext cx="5483725" cy="3913559"/>
          </a:xfrm>
          <a:prstGeom prst="rect">
            <a:avLst/>
          </a:prstGeom>
        </p:spPr>
      </p:pic>
      <p:sp>
        <p:nvSpPr>
          <p:cNvPr id="12" name="矩形 9">
            <a:extLst>
              <a:ext uri="{FF2B5EF4-FFF2-40B4-BE49-F238E27FC236}">
                <a16:creationId xmlns="" xmlns:a16="http://schemas.microsoft.com/office/drawing/2014/main" id="{320F8CB6-6743-B7B3-AD54-44285E35A9A3}"/>
              </a:ext>
            </a:extLst>
          </p:cNvPr>
          <p:cNvSpPr/>
          <p:nvPr/>
        </p:nvSpPr>
        <p:spPr>
          <a:xfrm>
            <a:off x="11277601" y="1482000"/>
            <a:ext cx="914399" cy="3841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061DAC70-E40E-8A5B-B998-AD34F59BA93D}"/>
              </a:ext>
            </a:extLst>
          </p:cNvPr>
          <p:cNvSpPr/>
          <p:nvPr/>
        </p:nvSpPr>
        <p:spPr>
          <a:xfrm>
            <a:off x="0" y="1447800"/>
            <a:ext cx="5467350" cy="3971200"/>
          </a:xfrm>
          <a:prstGeom prst="rect">
            <a:avLst/>
          </a:prstGeom>
          <a:solidFill>
            <a:schemeClr val="accent3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Изображение выглядит как спорт, спортивная игра, волейбол, человек&#10;&#10;Автоматически созданное описание">
            <a:extLst>
              <a:ext uri="{FF2B5EF4-FFF2-40B4-BE49-F238E27FC236}">
                <a16:creationId xmlns="" xmlns:a16="http://schemas.microsoft.com/office/drawing/2014/main" id="{3072AE77-0455-4E36-4A2D-342D2097D84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6" y="3177"/>
            <a:ext cx="12192000" cy="6849556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="" xmlns:a16="http://schemas.microsoft.com/office/drawing/2014/main" id="{1BBD9F16-B611-32A2-1F00-A63F8C03302C}"/>
              </a:ext>
            </a:extLst>
          </p:cNvPr>
          <p:cNvSpPr/>
          <p:nvPr/>
        </p:nvSpPr>
        <p:spPr>
          <a:xfrm>
            <a:off x="3028950" y="238056"/>
            <a:ext cx="6172200" cy="1069473"/>
          </a:xfrm>
          <a:prstGeom prst="roundRect">
            <a:avLst/>
          </a:prstGeom>
          <a:solidFill>
            <a:schemeClr val="bg2">
              <a:lumMod val="9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97F94A-92EC-7691-7188-DCE4DEDAF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b="1" dirty="0">
                <a:latin typeface="Franklin Gothic"/>
                <a:ea typeface="方正黑体简体"/>
              </a:rPr>
              <a:t>ЗАДАЧИ КЛУБА</a:t>
            </a:r>
            <a:endParaRPr lang="ru-RU" sz="6000" b="1" dirty="0">
              <a:latin typeface="Franklin Gothic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3DE707A4-DD49-289E-FDE7-062478662A66}"/>
              </a:ext>
            </a:extLst>
          </p:cNvPr>
          <p:cNvSpPr/>
          <p:nvPr/>
        </p:nvSpPr>
        <p:spPr>
          <a:xfrm>
            <a:off x="655427" y="1538024"/>
            <a:ext cx="10881894" cy="501315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AFAB5C2-8CC8-9428-F29A-976CFD1E22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2306" y="1691941"/>
            <a:ext cx="10742862" cy="492617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>
                <a:ea typeface="方正黑体简体"/>
              </a:rPr>
              <a:t>Совершенствование теоретических и методических основ знаний по физической культуре и спорту</a:t>
            </a:r>
            <a:endParaRPr lang="ru-RU"/>
          </a:p>
          <a:p>
            <a:r>
              <a:rPr lang="ru-RU">
                <a:ea typeface="方正黑体简体"/>
              </a:rPr>
              <a:t>Использование общей физической подготовленности в жизнедеятельности и профессиональной деятельности</a:t>
            </a:r>
          </a:p>
          <a:p>
            <a:r>
              <a:rPr lang="ru-RU">
                <a:ea typeface="方正黑体简体"/>
              </a:rPr>
              <a:t>Повышение уровня подготовки и спортивного мастерства студентов</a:t>
            </a:r>
          </a:p>
          <a:p>
            <a:r>
              <a:rPr lang="ru-RU">
                <a:ea typeface="方正黑体简体"/>
              </a:rPr>
              <a:t>Увеличение количества обучающихся, участвующих в физкультурно-массовых мероприятиях различного уровня</a:t>
            </a:r>
          </a:p>
          <a:p>
            <a:r>
              <a:rPr lang="ru-RU">
                <a:ea typeface="方正黑体简体"/>
              </a:rPr>
              <a:t>Выявление сильнейших спортсменов из числа обучающихся колледжа для участия в соревнованиях различного уровня</a:t>
            </a:r>
            <a:endParaRPr lang="ru-RU"/>
          </a:p>
        </p:txBody>
      </p:sp>
      <p:pic>
        <p:nvPicPr>
          <p:cNvPr id="8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F15F74CF-4013-C38C-9AE8-2F53E4F6316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1768259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Изображение выглядит как трава, человек, на открытом воздухе, обувь&#10;&#10;Автоматически созданное описание">
            <a:extLst>
              <a:ext uri="{FF2B5EF4-FFF2-40B4-BE49-F238E27FC236}">
                <a16:creationId xmlns="" xmlns:a16="http://schemas.microsoft.com/office/drawing/2014/main" id="{0D9D0617-34F5-4168-BFC5-7C61B395CA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27"/>
            <a:ext cx="12191999" cy="6862417"/>
          </a:xfrm>
        </p:spPr>
      </p:pic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1F1320CA-66FC-9345-9881-AAED7F12D7F2}"/>
              </a:ext>
            </a:extLst>
          </p:cNvPr>
          <p:cNvSpPr/>
          <p:nvPr/>
        </p:nvSpPr>
        <p:spPr>
          <a:xfrm>
            <a:off x="655427" y="1538024"/>
            <a:ext cx="10881894" cy="501315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5">
            <a:extLst>
              <a:ext uri="{FF2B5EF4-FFF2-40B4-BE49-F238E27FC236}">
                <a16:creationId xmlns="" xmlns:a16="http://schemas.microsoft.com/office/drawing/2014/main" id="{1BBD9F16-B611-32A2-1F00-A63F8C03302C}"/>
              </a:ext>
            </a:extLst>
          </p:cNvPr>
          <p:cNvSpPr/>
          <p:nvPr/>
        </p:nvSpPr>
        <p:spPr>
          <a:xfrm>
            <a:off x="3390900" y="238056"/>
            <a:ext cx="5314950" cy="1069473"/>
          </a:xfrm>
          <a:prstGeom prst="roundRect">
            <a:avLst/>
          </a:prstGeom>
          <a:solidFill>
            <a:schemeClr val="bg2">
              <a:lumMod val="9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оловок 1">
            <a:extLst>
              <a:ext uri="{FF2B5EF4-FFF2-40B4-BE49-F238E27FC236}">
                <a16:creationId xmlns="" xmlns:a16="http://schemas.microsoft.com/office/drawing/2014/main" id="{F2828512-9FB9-D11B-9B5D-7AD70D0D80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 smtClean="0">
                <a:latin typeface="Franklin Gothic"/>
              </a:rPr>
              <a:t>ПЛАН</a:t>
            </a:r>
            <a:r>
              <a:rPr lang="ru-RU" sz="6000" b="1" dirty="0" smtClean="0">
                <a:latin typeface="Franklin Gothic"/>
              </a:rPr>
              <a:t> </a:t>
            </a:r>
            <a:r>
              <a:rPr lang="ru-RU" sz="6000" b="1" dirty="0">
                <a:latin typeface="Franklin Gothic"/>
              </a:rPr>
              <a:t>КЛУБА</a:t>
            </a:r>
          </a:p>
        </p:txBody>
      </p:sp>
      <p:sp>
        <p:nvSpPr>
          <p:cNvPr id="14" name="Объект 2">
            <a:extLst>
              <a:ext uri="{FF2B5EF4-FFF2-40B4-BE49-F238E27FC236}">
                <a16:creationId xmlns="" xmlns:a16="http://schemas.microsoft.com/office/drawing/2014/main" id="{BF950373-18C2-AFEC-C80B-60257396B605}"/>
              </a:ext>
            </a:extLst>
          </p:cNvPr>
          <p:cNvSpPr txBox="1">
            <a:spLocks/>
          </p:cNvSpPr>
          <p:nvPr/>
        </p:nvSpPr>
        <p:spPr>
          <a:xfrm>
            <a:off x="838200" y="2092994"/>
            <a:ext cx="10742862" cy="492617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badi" panose="020B0604020104020204" pitchFamily="34" charset="0"/>
                <a:ea typeface="方正黑体简体" panose="02010601030101010101" pitchFamily="2" charset="-122"/>
                <a:cs typeface="方正黑体简体" panose="02010601030101010101" pitchFamily="2" charset="-12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>
                <a:ea typeface="方正黑体简体"/>
              </a:rPr>
              <a:t>Привлечение молодёжи к систематическим занятиям физической культуры и спортом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ea typeface="方正黑体简体"/>
              </a:rPr>
              <a:t>Укрепление здоровья, закаливание организма, борьба с вредными привычками</a:t>
            </a:r>
          </a:p>
          <a:p>
            <a:r>
              <a:rPr lang="ru-RU" dirty="0">
                <a:ea typeface="方正黑体简体"/>
              </a:rPr>
              <a:t>Организация и проведение спортивных мероприятий</a:t>
            </a:r>
            <a:endParaRPr lang="ru-RU" dirty="0"/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ea typeface="方正黑体简体"/>
              </a:rPr>
              <a:t>Профилактическая работа по предотвращению возникновения у обучающихся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ea typeface="方正黑体简体"/>
              </a:rPr>
              <a:t>Создание возможностей для обучающихся демонстрировать свои достижения, успешно сдавать нормативы ГТО</a:t>
            </a:r>
          </a:p>
        </p:txBody>
      </p:sp>
      <p:pic>
        <p:nvPicPr>
          <p:cNvPr id="3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BCF0E764-9CB7-6948-55DD-C7F8E54F88D8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310598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12CFAF06-4C9F-409A-9AF2-928494D94DAE}"/>
              </a:ext>
            </a:extLst>
          </p:cNvPr>
          <p:cNvSpPr txBox="1"/>
          <p:nvPr/>
        </p:nvSpPr>
        <p:spPr>
          <a:xfrm>
            <a:off x="8528489" y="6386954"/>
            <a:ext cx="5873311" cy="1766446"/>
          </a:xfrm>
          <a:prstGeom prst="rect">
            <a:avLst/>
          </a:prstGeom>
        </p:spPr>
        <p:txBody>
          <a:bodyPr lIns="68580" tIns="34290" rIns="68580" bIns="34290" anchor="t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endParaRPr lang="zh-CN" altLang="zh-CN" sz="5000" b="1" dirty="0">
              <a:solidFill>
                <a:schemeClr val="accent6">
                  <a:lumMod val="50000"/>
                </a:schemeClr>
              </a:solidFill>
              <a:effectLst/>
              <a:latin typeface="方正黑体简体" panose="02010601030101010101" pitchFamily="2" charset="-122"/>
              <a:ea typeface="方正黑体简体" panose="02010601030101010101" pitchFamily="2" charset="-122"/>
              <a:cs typeface="方正黑体简体" panose="02010601030101010101" pitchFamily="2" charset="-122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="" xmlns:a16="http://schemas.microsoft.com/office/drawing/2014/main" id="{6A399F17-9620-4B54-A626-3B4DD119E9D1}"/>
              </a:ext>
            </a:extLst>
          </p:cNvPr>
          <p:cNvSpPr txBox="1"/>
          <p:nvPr/>
        </p:nvSpPr>
        <p:spPr>
          <a:xfrm>
            <a:off x="5499539" y="2956677"/>
            <a:ext cx="7076841" cy="982746"/>
          </a:xfrm>
          <a:prstGeom prst="rect">
            <a:avLst/>
          </a:prstGeom>
        </p:spPr>
        <p:txBody>
          <a:bodyPr lIns="68580" tIns="34290" rIns="68580" bIns="34290" anchor="ctr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СВЕДЕНИЯ</a:t>
            </a:r>
            <a:b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</a:b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О ВНЕДРЕНИИ</a:t>
            </a:r>
            <a:r>
              <a:rPr lang="ru-RU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/>
            </a:r>
            <a:br>
              <a:rPr lang="ru-RU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</a:b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ВСЕРОССИЙСКОГО </a:t>
            </a:r>
            <a:b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</a:b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ФИЗКУЛЬТУРНО-СПОРТИВНОГО </a:t>
            </a:r>
            <a:b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</a:br>
            <a:r>
              <a:rPr lang="en-US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КОМПЛЕКСА</a:t>
            </a:r>
            <a:r>
              <a:rPr lang="ru-RU" altLang="zh-CN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 </a:t>
            </a:r>
            <a:r>
              <a:rPr lang="ru-RU" altLang="en-US" sz="4600" b="1" dirty="0">
                <a:solidFill>
                  <a:schemeClr val="accent6">
                    <a:lumMod val="50000"/>
                  </a:schemeClr>
                </a:solidFill>
                <a:latin typeface="Source Han Sans SC"/>
                <a:ea typeface="方正黑体简体"/>
                <a:cs typeface="方正黑体简体" panose="02010601030101010101" pitchFamily="2" charset="-122"/>
                <a:sym typeface="方正黑体简体" panose="02010601030101010101" pitchFamily="2" charset="-122"/>
              </a:rPr>
              <a:t>ГТО</a:t>
            </a:r>
            <a:endParaRPr lang="en-US" altLang="zh-CN" sz="4600" b="1" dirty="0">
              <a:solidFill>
                <a:schemeClr val="accent6">
                  <a:lumMod val="50000"/>
                </a:schemeClr>
              </a:solidFill>
              <a:latin typeface="Source Han Sans SC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="" xmlns:a16="http://schemas.microsoft.com/office/drawing/2014/main" id="{174438A3-7D92-4AE4-9633-DB64CE55D8A1}"/>
              </a:ext>
            </a:extLst>
          </p:cNvPr>
          <p:cNvSpPr/>
          <p:nvPr/>
        </p:nvSpPr>
        <p:spPr>
          <a:xfrm>
            <a:off x="11277601" y="1482000"/>
            <a:ext cx="914399" cy="3841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  <p:pic>
        <p:nvPicPr>
          <p:cNvPr id="3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B36072B1-2C72-1CA1-2C4D-7ED1F78F9DA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pic>
        <p:nvPicPr>
          <p:cNvPr id="2" name="Picture 1" descr="A building with trees and flags&#10;&#10;Автоматически созданное описание">
            <a:extLst>
              <a:ext uri="{FF2B5EF4-FFF2-40B4-BE49-F238E27FC236}">
                <a16:creationId xmlns="" xmlns:a16="http://schemas.microsoft.com/office/drawing/2014/main" id="{5CED20EF-F2FA-095E-F215-09BE5381FF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020" y="1485588"/>
            <a:ext cx="5483725" cy="3913559"/>
          </a:xfrm>
          <a:prstGeom prst="rect">
            <a:avLst/>
          </a:prstGeom>
        </p:spPr>
      </p:pic>
      <p:sp>
        <p:nvSpPr>
          <p:cNvPr id="9" name="矩形 9">
            <a:extLst>
              <a:ext uri="{FF2B5EF4-FFF2-40B4-BE49-F238E27FC236}">
                <a16:creationId xmlns="" xmlns:a16="http://schemas.microsoft.com/office/drawing/2014/main" id="{061DAC70-E40E-8A5B-B998-AD34F59BA93D}"/>
              </a:ext>
            </a:extLst>
          </p:cNvPr>
          <p:cNvSpPr/>
          <p:nvPr/>
        </p:nvSpPr>
        <p:spPr>
          <a:xfrm>
            <a:off x="0" y="1447800"/>
            <a:ext cx="5467350" cy="3971200"/>
          </a:xfrm>
          <a:prstGeom prst="rect">
            <a:avLst/>
          </a:prstGeom>
          <a:solidFill>
            <a:schemeClr val="accent3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Picture background">
            <a:extLst>
              <a:ext uri="{FF2B5EF4-FFF2-40B4-BE49-F238E27FC236}">
                <a16:creationId xmlns="" xmlns:a16="http://schemas.microsoft.com/office/drawing/2014/main" id="{BF399416-098F-FD30-607B-242174DC58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7" y="1337"/>
            <a:ext cx="12328357" cy="6855326"/>
          </a:xfrm>
          <a:prstGeom prst="rect">
            <a:avLst/>
          </a:prstGeom>
        </p:spPr>
      </p:pic>
      <p:sp>
        <p:nvSpPr>
          <p:cNvPr id="18" name="Прямоугольник: скругленные углы 8">
            <a:extLst>
              <a:ext uri="{FF2B5EF4-FFF2-40B4-BE49-F238E27FC236}">
                <a16:creationId xmlns="" xmlns:a16="http://schemas.microsoft.com/office/drawing/2014/main" id="{4F95B8CD-53CC-E03D-304D-C695B642CA87}"/>
              </a:ext>
            </a:extLst>
          </p:cNvPr>
          <p:cNvSpPr/>
          <p:nvPr/>
        </p:nvSpPr>
        <p:spPr>
          <a:xfrm>
            <a:off x="2446654" y="1594142"/>
            <a:ext cx="7125370" cy="681789"/>
          </a:xfrm>
          <a:prstGeom prst="roundRect">
            <a:avLst/>
          </a:prstGeom>
          <a:solidFill>
            <a:schemeClr val="accent2">
              <a:lumMod val="20000"/>
              <a:lumOff val="80000"/>
              <a:alpha val="5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343900" y="3012239"/>
            <a:ext cx="2457450" cy="346676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886158" y="3012239"/>
            <a:ext cx="2524292" cy="346676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820EA8E-E882-2430-4735-A88FCD8F4C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7990" y="1718678"/>
            <a:ext cx="10515600" cy="43112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ru-RU" b="1">
                <a:latin typeface="Franklin Gothic"/>
                <a:ea typeface="方正黑体简体"/>
              </a:rPr>
              <a:t>Приняло участие 334 студента колледжа</a:t>
            </a:r>
            <a:endParaRPr lang="ru-RU" b="1">
              <a:latin typeface="Franklin Gothic"/>
            </a:endParaRPr>
          </a:p>
          <a:p>
            <a:pPr marL="0" indent="0" algn="ctr">
              <a:buNone/>
            </a:pPr>
            <a:endParaRPr lang="ru-RU">
              <a:latin typeface="Franklin Gothic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238250" y="3014244"/>
            <a:ext cx="2457450" cy="3466767"/>
          </a:xfrm>
          <a:prstGeom prst="roundRect">
            <a:avLst/>
          </a:prstGeom>
          <a:solidFill>
            <a:schemeClr val="accent3">
              <a:lumMod val="20000"/>
              <a:lumOff val="80000"/>
              <a:alpha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="" xmlns:a16="http://schemas.microsoft.com/office/drawing/2014/main" id="{36DE3F81-958D-079D-A6C0-032B19EB5D8B}"/>
              </a:ext>
            </a:extLst>
          </p:cNvPr>
          <p:cNvSpPr/>
          <p:nvPr/>
        </p:nvSpPr>
        <p:spPr>
          <a:xfrm>
            <a:off x="3385553" y="247650"/>
            <a:ext cx="5391150" cy="1069473"/>
          </a:xfrm>
          <a:prstGeom prst="roundRect">
            <a:avLst/>
          </a:prstGeom>
          <a:solidFill>
            <a:schemeClr val="bg2">
              <a:lumMod val="90000"/>
              <a:alpha val="84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A17D1FBB-EC23-4303-B33C-F1ED35447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953" y="342900"/>
            <a:ext cx="10515600" cy="1123949"/>
          </a:xfrm>
        </p:spPr>
        <p:txBody>
          <a:bodyPr>
            <a:normAutofit/>
          </a:bodyPr>
          <a:lstStyle/>
          <a:p>
            <a:pPr algn="ctr"/>
            <a:r>
              <a:rPr lang="ru-RU" sz="6000" b="1" dirty="0">
                <a:latin typeface="Franklin Gothic"/>
                <a:ea typeface="方正黑体简体"/>
              </a:rPr>
              <a:t>В 2024 ГОДУ</a:t>
            </a:r>
            <a:endParaRPr lang="ru-RU" sz="6000" b="1" dirty="0">
              <a:latin typeface="Franklin Gothic"/>
            </a:endParaRPr>
          </a:p>
        </p:txBody>
      </p:sp>
      <p:pic>
        <p:nvPicPr>
          <p:cNvPr id="8" name="Рисунок 7" descr="Изображение выглядит как круг, снимок экрана, Графика,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274A893D-6971-76EE-C145-F51AEA74C1E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40827" y="5086684"/>
            <a:ext cx="1213852" cy="1213852"/>
          </a:xfrm>
          <a:prstGeom prst="rect">
            <a:avLst/>
          </a:prstGeom>
        </p:spPr>
      </p:pic>
      <p:pic>
        <p:nvPicPr>
          <p:cNvPr id="9" name="Рисунок 8" descr="Изображение выглядит как круг, Графика, снимок экрана, графический дизайн&#10;&#10;Автоматически созданное описание">
            <a:extLst>
              <a:ext uri="{FF2B5EF4-FFF2-40B4-BE49-F238E27FC236}">
                <a16:creationId xmlns="" xmlns:a16="http://schemas.microsoft.com/office/drawing/2014/main" id="{36CA7F60-5836-DB8C-CBEC-4139EFABE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8941" y="4987967"/>
            <a:ext cx="1307432" cy="1307432"/>
          </a:xfrm>
          <a:prstGeom prst="rect">
            <a:avLst/>
          </a:prstGeom>
        </p:spPr>
      </p:pic>
      <p:pic>
        <p:nvPicPr>
          <p:cNvPr id="10" name="Рисунок 9" descr="Изображение выглядит как круг, снимок экрана, Графика&#10;&#10;Автоматически созданное описание">
            <a:extLst>
              <a:ext uri="{FF2B5EF4-FFF2-40B4-BE49-F238E27FC236}">
                <a16:creationId xmlns="" xmlns:a16="http://schemas.microsoft.com/office/drawing/2014/main" id="{EE8BCFDE-02D1-076C-E889-E432D8EF52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38278" y="5051931"/>
            <a:ext cx="1294064" cy="126732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7E1986C-8890-4718-BF26-CC02B76AA258}"/>
              </a:ext>
            </a:extLst>
          </p:cNvPr>
          <p:cNvSpPr txBox="1"/>
          <p:nvPr/>
        </p:nvSpPr>
        <p:spPr>
          <a:xfrm>
            <a:off x="1005768" y="4494083"/>
            <a:ext cx="2664154" cy="6205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ru-RU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D2A43207-678B-2AC0-9EA5-FD05976C99DB}"/>
              </a:ext>
            </a:extLst>
          </p:cNvPr>
          <p:cNvSpPr txBox="1"/>
          <p:nvPr/>
        </p:nvSpPr>
        <p:spPr>
          <a:xfrm>
            <a:off x="1159041" y="3258220"/>
            <a:ext cx="2526633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Franklin Gothic"/>
              </a:rPr>
              <a:t>На золото сдали </a:t>
            </a:r>
            <a:r>
              <a:rPr lang="ru-RU" sz="2800" dirty="0" smtClean="0">
                <a:latin typeface="Franklin Gothic"/>
              </a:rPr>
              <a:t/>
            </a:r>
            <a:br>
              <a:rPr lang="ru-RU" sz="2800" dirty="0" smtClean="0">
                <a:latin typeface="Franklin Gothic"/>
              </a:rPr>
            </a:br>
            <a:r>
              <a:rPr lang="ru-RU" sz="2800" dirty="0" smtClean="0">
                <a:latin typeface="Franklin Gothic"/>
              </a:rPr>
              <a:t>40 </a:t>
            </a:r>
            <a:r>
              <a:rPr lang="ru-RU" sz="2800" dirty="0">
                <a:latin typeface="Franklin Gothic"/>
              </a:rPr>
              <a:t>студентов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DCCE10F9-0013-2F1D-B06B-C385DF248F87}"/>
              </a:ext>
            </a:extLst>
          </p:cNvPr>
          <p:cNvSpPr txBox="1"/>
          <p:nvPr/>
        </p:nvSpPr>
        <p:spPr>
          <a:xfrm>
            <a:off x="4914900" y="3280610"/>
            <a:ext cx="2438399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Franklin Gothic"/>
              </a:rPr>
              <a:t>На серебро сдали 39 студентов</a:t>
            </a:r>
            <a:endParaRPr lang="ru-RU" dirty="0"/>
          </a:p>
        </p:txBody>
      </p:sp>
      <p:pic>
        <p:nvPicPr>
          <p:cNvPr id="4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1CCC51BB-177D-C62B-E1F9-9D77BFD6DF40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A1A8096-09BD-115A-2BAB-D94ABB960F67}"/>
              </a:ext>
            </a:extLst>
          </p:cNvPr>
          <p:cNvSpPr txBox="1"/>
          <p:nvPr/>
        </p:nvSpPr>
        <p:spPr>
          <a:xfrm>
            <a:off x="8200189" y="3280611"/>
            <a:ext cx="2743200" cy="138499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800" dirty="0">
                <a:latin typeface="Franklin Gothic"/>
              </a:rPr>
              <a:t>На </a:t>
            </a:r>
            <a:r>
              <a:rPr lang="ru-RU" sz="2800" dirty="0" smtClean="0">
                <a:latin typeface="Franklin Gothic"/>
              </a:rPr>
              <a:t>бронзу </a:t>
            </a:r>
            <a:r>
              <a:rPr lang="ru-RU" sz="2800" dirty="0">
                <a:latin typeface="Franklin Gothic"/>
              </a:rPr>
              <a:t>сдали 49 студентов</a:t>
            </a:r>
            <a:r>
              <a:rPr lang="en-US" sz="2800" dirty="0">
                <a:latin typeface="Franklin Gothic"/>
              </a:rPr>
              <a:t>​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31337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5">
            <a:extLst>
              <a:ext uri="{FF2B5EF4-FFF2-40B4-BE49-F238E27FC236}">
                <a16:creationId xmlns="" xmlns:a16="http://schemas.microsoft.com/office/drawing/2014/main" id="{166F69CE-8016-45D7-BB43-C33F68B8792D}"/>
              </a:ext>
            </a:extLst>
          </p:cNvPr>
          <p:cNvSpPr txBox="1"/>
          <p:nvPr/>
        </p:nvSpPr>
        <p:spPr>
          <a:xfrm>
            <a:off x="5611496" y="2132789"/>
            <a:ext cx="5304154" cy="2363011"/>
          </a:xfrm>
          <a:prstGeom prst="rect">
            <a:avLst/>
          </a:prstGeom>
        </p:spPr>
        <p:txBody>
          <a:bodyPr lIns="68580" tIns="34290" rIns="68580" bIns="34290" anchor="t" anchorCtr="0">
            <a:noAutofit/>
          </a:bodyPr>
          <a:lstStyle>
            <a:lvl1pPr marL="0" indent="0" algn="l" defTabSz="685165" rtl="0" eaLnBrk="1" latinLnBrk="0" hangingPunct="1">
              <a:lnSpc>
                <a:spcPct val="12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US" sz="900" kern="120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Regular" panose="020F0502020204030203"/>
                <a:ea typeface="Open Sans Light" panose="020B0306030504020204" pitchFamily="34" charset="0"/>
                <a:cs typeface="Lato Regular" panose="020F0502020204030203"/>
              </a:defRPr>
            </a:lvl1pPr>
            <a:lvl2pPr marL="5143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2pPr>
            <a:lvl3pPr marL="8572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3pPr>
            <a:lvl4pPr marL="12001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4pPr>
            <a:lvl5pPr marL="15430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Open Sans Light" panose="020B0306030504020204" pitchFamily="34" charset="0"/>
                <a:cs typeface="Open Sans Light" panose="020B0306030504020204" pitchFamily="34" charset="0"/>
              </a:defRPr>
            </a:lvl5pPr>
            <a:lvl6pPr marL="18859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165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sz="4600" b="1" dirty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СВЕДЕНИЯ </a:t>
            </a:r>
            <a:endParaRPr lang="ru-RU" altLang="en-US" sz="4600" b="1" dirty="0" smtClean="0">
              <a:solidFill>
                <a:schemeClr val="accent6">
                  <a:lumMod val="50000"/>
                </a:schemeClr>
              </a:solidFill>
              <a:latin typeface="Source Han Sans SC"/>
              <a:ea typeface="Open Sans Light"/>
              <a:sym typeface="方正黑体简体" panose="02010601030101010101" pitchFamily="2" charset="-122"/>
            </a:endParaRPr>
          </a:p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en-US" altLang="en-US" sz="4600" b="1" dirty="0" smtClean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О </a:t>
            </a:r>
            <a:r>
              <a:rPr lang="en-US" altLang="en-US" sz="4600" b="1" dirty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КЛУБЕ </a:t>
            </a:r>
            <a:br>
              <a:rPr lang="en-US" altLang="en-US" sz="4600" b="1" dirty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</a:br>
            <a:r>
              <a:rPr lang="en-US" altLang="en-US" sz="4600" b="1" dirty="0">
                <a:solidFill>
                  <a:schemeClr val="accent6">
                    <a:lumMod val="50000"/>
                  </a:schemeClr>
                </a:solidFill>
                <a:latin typeface="Source Han Sans SC"/>
                <a:ea typeface="Open Sans Light"/>
                <a:sym typeface="方正黑体简体" panose="02010601030101010101" pitchFamily="2" charset="-122"/>
              </a:rPr>
              <a:t>"ОЛИМП"</a:t>
            </a:r>
            <a:endParaRPr lang="ru-RU" altLang="zh-CN" sz="4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3" name="Рисунок 3" descr="A logo with a black background&#10;&#10;Автоматически созданное описание">
            <a:extLst>
              <a:ext uri="{FF2B5EF4-FFF2-40B4-BE49-F238E27FC236}">
                <a16:creationId xmlns="" xmlns:a16="http://schemas.microsoft.com/office/drawing/2014/main" id="{BB7D3C3A-79C3-43C1-784D-2FAB16D8316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79739" y="5324614"/>
            <a:ext cx="1508390" cy="1589965"/>
          </a:xfrm>
          <a:prstGeom prst="rect">
            <a:avLst/>
          </a:prstGeom>
        </p:spPr>
      </p:pic>
      <p:sp>
        <p:nvSpPr>
          <p:cNvPr id="4" name="矩形 9">
            <a:extLst>
              <a:ext uri="{FF2B5EF4-FFF2-40B4-BE49-F238E27FC236}">
                <a16:creationId xmlns="" xmlns:a16="http://schemas.microsoft.com/office/drawing/2014/main" id="{59E97EEF-8903-5ECB-AD90-E674B9DB8E26}"/>
              </a:ext>
            </a:extLst>
          </p:cNvPr>
          <p:cNvSpPr/>
          <p:nvPr/>
        </p:nvSpPr>
        <p:spPr>
          <a:xfrm>
            <a:off x="11277601" y="1482000"/>
            <a:ext cx="914399" cy="38417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  <p:pic>
        <p:nvPicPr>
          <p:cNvPr id="8" name="Picture 7" descr="A building with trees and flags&#10;&#10;Автоматически созданное описание">
            <a:extLst>
              <a:ext uri="{FF2B5EF4-FFF2-40B4-BE49-F238E27FC236}">
                <a16:creationId xmlns="" xmlns:a16="http://schemas.microsoft.com/office/drawing/2014/main" id="{69A32674-E90E-D924-63F8-2B1BEFFAC3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020" y="1485588"/>
            <a:ext cx="5483725" cy="3913559"/>
          </a:xfrm>
          <a:prstGeom prst="rect">
            <a:avLst/>
          </a:prstGeom>
        </p:spPr>
      </p:pic>
      <p:sp>
        <p:nvSpPr>
          <p:cNvPr id="6" name="矩形 9">
            <a:extLst>
              <a:ext uri="{FF2B5EF4-FFF2-40B4-BE49-F238E27FC236}">
                <a16:creationId xmlns="" xmlns:a16="http://schemas.microsoft.com/office/drawing/2014/main" id="{061DAC70-E40E-8A5B-B998-AD34F59BA93D}"/>
              </a:ext>
            </a:extLst>
          </p:cNvPr>
          <p:cNvSpPr/>
          <p:nvPr/>
        </p:nvSpPr>
        <p:spPr>
          <a:xfrm>
            <a:off x="0" y="1447800"/>
            <a:ext cx="5467350" cy="3971200"/>
          </a:xfrm>
          <a:prstGeom prst="rect">
            <a:avLst/>
          </a:prstGeom>
          <a:solidFill>
            <a:schemeClr val="accent3">
              <a:lumMod val="20000"/>
              <a:lumOff val="80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方正黑体简体" panose="02010601030101010101" pitchFamily="2" charset="-122"/>
              <a:ea typeface="方正黑体简体" panose="02010601030101010101" pitchFamily="2" charset="-122"/>
              <a:sym typeface="方正黑体简体" panose="02010601030101010101" pitchFamily="2" charset="-122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2.6 unknown"/>
  <p:tag name="AS_RELEASE_DATE" val="2021.11.30"/>
  <p:tag name="AS_TITLE" val="Aspose.Slides for Java"/>
  <p:tag name="AS_VERSION" val="21.1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JOB_ID" val="2"/>
  <p:tag name="KSO_WM_TEMPLATE_OUTLINE_ID" val="15"/>
  <p:tag name="KSO_WM_TEMPLATE_SCENE_ID" val="1"/>
  <p:tag name="KSO_WM_TEMPLATE_TOPIC_DEFAULT" val="1"/>
  <p:tag name="KSO_WM_TEMPLATE_TOPIC_ID" val="2869567"/>
</p:tagLst>
</file>

<file path=ppt/theme/theme1.xml><?xml version="1.0" encoding="utf-8"?>
<a:theme xmlns:a="http://schemas.openxmlformats.org/drawingml/2006/main" name="Office 主题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A76C2C"/>
      </a:accent1>
      <a:accent2>
        <a:srgbClr val="DEAB5C"/>
      </a:accent2>
      <a:accent3>
        <a:srgbClr val="B49352"/>
      </a:accent3>
      <a:accent4>
        <a:srgbClr val="B27834"/>
      </a:accent4>
      <a:accent5>
        <a:srgbClr val="D2963B"/>
      </a:accent5>
      <a:accent6>
        <a:srgbClr val="985C22"/>
      </a:accent6>
      <a:hlink>
        <a:srgbClr val="4472C4"/>
      </a:hlink>
      <a:folHlink>
        <a:srgbClr val="BFBFBF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等线 Light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等线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A76C2C"/>
    </a:accent1>
    <a:accent2>
      <a:srgbClr val="DEAB5C"/>
    </a:accent2>
    <a:accent3>
      <a:srgbClr val="B49352"/>
    </a:accent3>
    <a:accent4>
      <a:srgbClr val="B27834"/>
    </a:accent4>
    <a:accent5>
      <a:srgbClr val="D2963B"/>
    </a:accent5>
    <a:accent6>
      <a:srgbClr val="985C22"/>
    </a:accent6>
    <a:hlink>
      <a:srgbClr val="4472C4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A76C2C"/>
    </a:accent1>
    <a:accent2>
      <a:srgbClr val="DEAB5C"/>
    </a:accent2>
    <a:accent3>
      <a:srgbClr val="B49352"/>
    </a:accent3>
    <a:accent4>
      <a:srgbClr val="B27834"/>
    </a:accent4>
    <a:accent5>
      <a:srgbClr val="D2963B"/>
    </a:accent5>
    <a:accent6>
      <a:srgbClr val="985C22"/>
    </a:accent6>
    <a:hlink>
      <a:srgbClr val="4472C4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A76C2C"/>
    </a:accent1>
    <a:accent2>
      <a:srgbClr val="DEAB5C"/>
    </a:accent2>
    <a:accent3>
      <a:srgbClr val="B49352"/>
    </a:accent3>
    <a:accent4>
      <a:srgbClr val="B27834"/>
    </a:accent4>
    <a:accent5>
      <a:srgbClr val="D2963B"/>
    </a:accent5>
    <a:accent6>
      <a:srgbClr val="985C22"/>
    </a:accent6>
    <a:hlink>
      <a:srgbClr val="4472C4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A76C2C"/>
    </a:accent1>
    <a:accent2>
      <a:srgbClr val="DEAB5C"/>
    </a:accent2>
    <a:accent3>
      <a:srgbClr val="B49352"/>
    </a:accent3>
    <a:accent4>
      <a:srgbClr val="B27834"/>
    </a:accent4>
    <a:accent5>
      <a:srgbClr val="D2963B"/>
    </a:accent5>
    <a:accent6>
      <a:srgbClr val="985C22"/>
    </a:accent6>
    <a:hlink>
      <a:srgbClr val="4472C4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A76C2C"/>
    </a:accent1>
    <a:accent2>
      <a:srgbClr val="DEAB5C"/>
    </a:accent2>
    <a:accent3>
      <a:srgbClr val="B49352"/>
    </a:accent3>
    <a:accent4>
      <a:srgbClr val="B27834"/>
    </a:accent4>
    <a:accent5>
      <a:srgbClr val="D2963B"/>
    </a:accent5>
    <a:accent6>
      <a:srgbClr val="985C22"/>
    </a:accent6>
    <a:hlink>
      <a:srgbClr val="4472C4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969</TotalTime>
  <Words>72</Words>
  <Application>Microsoft Office PowerPoint</Application>
  <PresentationFormat>Произвольный</PresentationFormat>
  <Paragraphs>51</Paragraphs>
  <Slides>10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0" baseType="lpstr">
      <vt:lpstr>Arial</vt:lpstr>
      <vt:lpstr>Source Han Sans SC</vt:lpstr>
      <vt:lpstr>方正黑体简体</vt:lpstr>
      <vt:lpstr>Calibri</vt:lpstr>
      <vt:lpstr>宋体</vt:lpstr>
      <vt:lpstr>Franklin Gothic</vt:lpstr>
      <vt:lpstr>Open Sans Light</vt:lpstr>
      <vt:lpstr>Lato Regular</vt:lpstr>
      <vt:lpstr>Abadi</vt:lpstr>
      <vt:lpstr>Office 主题</vt:lpstr>
      <vt:lpstr>Слайд 1</vt:lpstr>
      <vt:lpstr>Слайд 2</vt:lpstr>
      <vt:lpstr>Слайд 3</vt:lpstr>
      <vt:lpstr>Слайд 4</vt:lpstr>
      <vt:lpstr>ЗАДАЧИ КЛУБА</vt:lpstr>
      <vt:lpstr>ПЛАН КЛУБА</vt:lpstr>
      <vt:lpstr>Слайд 7</vt:lpstr>
      <vt:lpstr>В 2024 ГОДУ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Aliot Eternos</cp:lastModifiedBy>
  <cp:revision>113</cp:revision>
  <dcterms:created xsi:type="dcterms:W3CDTF">2018-08-07T06:16:00Z</dcterms:created>
  <dcterms:modified xsi:type="dcterms:W3CDTF">2024-06-14T22:58:57Z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  <property fmtid="{D5CDD505-2E9C-101B-9397-08002B2CF9AE}" pid="3" name="KSORubyTemplateID">
    <vt:lpwstr>2</vt:lpwstr>
  </property>
</Properties>
</file>